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67" r:id="rId3"/>
    <p:sldId id="266" r:id="rId4"/>
    <p:sldId id="268" r:id="rId5"/>
    <p:sldId id="287" r:id="rId6"/>
    <p:sldId id="271" r:id="rId7"/>
    <p:sldId id="272" r:id="rId8"/>
    <p:sldId id="274" r:id="rId9"/>
    <p:sldId id="275" r:id="rId10"/>
    <p:sldId id="276" r:id="rId11"/>
    <p:sldId id="277" r:id="rId12"/>
    <p:sldId id="278" r:id="rId13"/>
    <p:sldId id="269" r:id="rId14"/>
    <p:sldId id="270" r:id="rId15"/>
    <p:sldId id="279" r:id="rId16"/>
    <p:sldId id="288" r:id="rId17"/>
    <p:sldId id="280" r:id="rId18"/>
    <p:sldId id="281" r:id="rId19"/>
    <p:sldId id="28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\Desktop\PAPER\itgv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\Desktop\PAPER\itgv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v>Digital Activity Value added</c:v>
          </c:tx>
          <c:cat>
            <c:strRef>
              <c:f>Sheet1!$D$65:$D$73</c:f>
              <c:strCache>
                <c:ptCount val="9"/>
                <c:pt idx="0">
                  <c:v>2011-12</c:v>
                </c:pt>
                <c:pt idx="1">
                  <c:v>2012-13</c:v>
                </c:pt>
                <c:pt idx="2">
                  <c:v>2013-14</c:v>
                </c:pt>
                <c:pt idx="3">
                  <c:v>2014-15</c:v>
                </c:pt>
                <c:pt idx="4">
                  <c:v>2015-16</c:v>
                </c:pt>
                <c:pt idx="5">
                  <c:v>2016-17</c:v>
                </c:pt>
                <c:pt idx="6">
                  <c:v>2017-18</c:v>
                </c:pt>
                <c:pt idx="7">
                  <c:v>2018-19</c:v>
                </c:pt>
                <c:pt idx="8">
                  <c:v>2019-20</c:v>
                </c:pt>
              </c:strCache>
            </c:strRef>
          </c:cat>
          <c:val>
            <c:numRef>
              <c:f>Sheet1!$E$65:$E$73</c:f>
              <c:numCache>
                <c:formatCode>General</c:formatCode>
                <c:ptCount val="9"/>
                <c:pt idx="0">
                  <c:v>385410</c:v>
                </c:pt>
                <c:pt idx="1">
                  <c:v>456752</c:v>
                </c:pt>
                <c:pt idx="2">
                  <c:v>568827</c:v>
                </c:pt>
                <c:pt idx="3">
                  <c:v>659072</c:v>
                </c:pt>
                <c:pt idx="4">
                  <c:v>789594</c:v>
                </c:pt>
                <c:pt idx="5">
                  <c:v>895235</c:v>
                </c:pt>
                <c:pt idx="6">
                  <c:v>932184</c:v>
                </c:pt>
                <c:pt idx="7">
                  <c:v>1052969</c:v>
                </c:pt>
                <c:pt idx="8">
                  <c:v>1128654</c:v>
                </c:pt>
              </c:numCache>
            </c:numRef>
          </c:val>
        </c:ser>
        <c:axId val="116966912"/>
        <c:axId val="116968448"/>
      </c:barChart>
      <c:lineChart>
        <c:grouping val="standard"/>
        <c:ser>
          <c:idx val="1"/>
          <c:order val="1"/>
          <c:tx>
            <c:v>Share in total GVA</c:v>
          </c:tx>
          <c:marker>
            <c:symbol val="none"/>
          </c:marker>
          <c:val>
            <c:numRef>
              <c:f>Sheet1!$F$65:$F$73</c:f>
              <c:numCache>
                <c:formatCode>General</c:formatCode>
                <c:ptCount val="9"/>
                <c:pt idx="0">
                  <c:v>4.8</c:v>
                </c:pt>
                <c:pt idx="1">
                  <c:v>5</c:v>
                </c:pt>
                <c:pt idx="2">
                  <c:v>5.5</c:v>
                </c:pt>
                <c:pt idx="3">
                  <c:v>5.7</c:v>
                </c:pt>
                <c:pt idx="4">
                  <c:v>6.3</c:v>
                </c:pt>
                <c:pt idx="5">
                  <c:v>6.4</c:v>
                </c:pt>
                <c:pt idx="6">
                  <c:v>6</c:v>
                </c:pt>
                <c:pt idx="7">
                  <c:v>6.1</c:v>
                </c:pt>
                <c:pt idx="8">
                  <c:v>6.2</c:v>
                </c:pt>
              </c:numCache>
            </c:numRef>
          </c:val>
        </c:ser>
        <c:marker val="1"/>
        <c:axId val="117058560"/>
        <c:axId val="117056640"/>
      </c:lineChart>
      <c:catAx>
        <c:axId val="116966912"/>
        <c:scaling>
          <c:orientation val="minMax"/>
        </c:scaling>
        <c:axPos val="b"/>
        <c:tickLblPos val="nextTo"/>
        <c:txPr>
          <a:bodyPr rot="5400000" vert="horz"/>
          <a:lstStyle/>
          <a:p>
            <a:pPr>
              <a:defRPr/>
            </a:pPr>
            <a:endParaRPr lang="en-US"/>
          </a:p>
        </c:txPr>
        <c:crossAx val="116968448"/>
        <c:crosses val="autoZero"/>
        <c:auto val="1"/>
        <c:lblAlgn val="ctr"/>
        <c:lblOffset val="100"/>
      </c:catAx>
      <c:valAx>
        <c:axId val="11696844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Rs.Crores</a:t>
                </a:r>
              </a:p>
            </c:rich>
          </c:tx>
          <c:layout>
            <c:manualLayout>
              <c:xMode val="edge"/>
              <c:yMode val="edge"/>
              <c:x val="2.0418580908626843E-2"/>
              <c:y val="8.325419996657743E-3"/>
            </c:manualLayout>
          </c:layout>
        </c:title>
        <c:numFmt formatCode="General" sourceLinked="1"/>
        <c:tickLblPos val="nextTo"/>
        <c:crossAx val="116966912"/>
        <c:crosses val="autoZero"/>
        <c:crossBetween val="between"/>
      </c:valAx>
      <c:valAx>
        <c:axId val="117056640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%</a:t>
                </a:r>
              </a:p>
            </c:rich>
          </c:tx>
          <c:layout>
            <c:manualLayout>
              <c:xMode val="edge"/>
              <c:yMode val="edge"/>
              <c:x val="0.9492889082981677"/>
              <c:y val="4.0541449172785925E-2"/>
            </c:manualLayout>
          </c:layout>
        </c:title>
        <c:numFmt formatCode="General" sourceLinked="1"/>
        <c:tickLblPos val="nextTo"/>
        <c:crossAx val="117058560"/>
        <c:crosses val="max"/>
        <c:crossBetween val="between"/>
      </c:valAx>
      <c:catAx>
        <c:axId val="117058560"/>
        <c:scaling>
          <c:orientation val="minMax"/>
        </c:scaling>
        <c:delete val="1"/>
        <c:axPos val="b"/>
        <c:tickLblPos val="nextTo"/>
        <c:crossAx val="117056640"/>
        <c:crosses val="autoZero"/>
        <c:auto val="1"/>
        <c:lblAlgn val="ctr"/>
        <c:lblOffset val="100"/>
      </c:catAx>
    </c:plotArea>
    <c:legend>
      <c:legendPos val="b"/>
      <c:layout>
        <c:manualLayout>
          <c:xMode val="edge"/>
          <c:yMode val="edge"/>
          <c:x val="0.21402441667268671"/>
          <c:y val="0.91766525338179028"/>
          <c:w val="0.65553934198592057"/>
          <c:h val="6.1821926105390723E-2"/>
        </c:manualLayout>
      </c:layout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v>Aggregate GVA growth</c:v>
          </c:tx>
          <c:cat>
            <c:strRef>
              <c:f>Sheet1!$G$52:$G$59</c:f>
              <c:strCache>
                <c:ptCount val="8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  <c:pt idx="7">
                  <c:v>2019-20</c:v>
                </c:pt>
              </c:strCache>
            </c:strRef>
          </c:cat>
          <c:val>
            <c:numRef>
              <c:f>Sheet1!$H$52:$H$59</c:f>
              <c:numCache>
                <c:formatCode>General</c:formatCode>
                <c:ptCount val="8"/>
                <c:pt idx="0">
                  <c:v>5.4</c:v>
                </c:pt>
                <c:pt idx="1">
                  <c:v>6.1</c:v>
                </c:pt>
                <c:pt idx="2">
                  <c:v>7.2</c:v>
                </c:pt>
                <c:pt idx="3">
                  <c:v>8</c:v>
                </c:pt>
                <c:pt idx="4">
                  <c:v>8</c:v>
                </c:pt>
                <c:pt idx="5">
                  <c:v>6.6</c:v>
                </c:pt>
                <c:pt idx="6">
                  <c:v>6</c:v>
                </c:pt>
                <c:pt idx="7">
                  <c:v>3.9</c:v>
                </c:pt>
              </c:numCache>
            </c:numRef>
          </c:val>
        </c:ser>
        <c:ser>
          <c:idx val="1"/>
          <c:order val="1"/>
          <c:tx>
            <c:v>ICT Sector  growth</c:v>
          </c:tx>
          <c:cat>
            <c:strRef>
              <c:f>Sheet1!$G$52:$G$59</c:f>
              <c:strCache>
                <c:ptCount val="8"/>
                <c:pt idx="0">
                  <c:v>2012-13</c:v>
                </c:pt>
                <c:pt idx="1">
                  <c:v>2013-14</c:v>
                </c:pt>
                <c:pt idx="2">
                  <c:v>2014-15</c:v>
                </c:pt>
                <c:pt idx="3">
                  <c:v>2015-16</c:v>
                </c:pt>
                <c:pt idx="4">
                  <c:v>2016-17</c:v>
                </c:pt>
                <c:pt idx="5">
                  <c:v>2017-18</c:v>
                </c:pt>
                <c:pt idx="6">
                  <c:v>2018-19</c:v>
                </c:pt>
                <c:pt idx="7">
                  <c:v>2019-20</c:v>
                </c:pt>
              </c:strCache>
            </c:strRef>
          </c:cat>
          <c:val>
            <c:numRef>
              <c:f>Sheet1!$I$52:$I$59</c:f>
              <c:numCache>
                <c:formatCode>General</c:formatCode>
                <c:ptCount val="8"/>
                <c:pt idx="0">
                  <c:v>11.2</c:v>
                </c:pt>
                <c:pt idx="1">
                  <c:v>17.8</c:v>
                </c:pt>
                <c:pt idx="2">
                  <c:v>13.7</c:v>
                </c:pt>
                <c:pt idx="3">
                  <c:v>22.5</c:v>
                </c:pt>
                <c:pt idx="4">
                  <c:v>11.2</c:v>
                </c:pt>
                <c:pt idx="5">
                  <c:v>1.2</c:v>
                </c:pt>
                <c:pt idx="6">
                  <c:v>8</c:v>
                </c:pt>
                <c:pt idx="7">
                  <c:v>5.3</c:v>
                </c:pt>
              </c:numCache>
            </c:numRef>
          </c:val>
        </c:ser>
        <c:axId val="117203328"/>
        <c:axId val="117204864"/>
      </c:barChart>
      <c:catAx>
        <c:axId val="117203328"/>
        <c:scaling>
          <c:orientation val="minMax"/>
        </c:scaling>
        <c:axPos val="b"/>
        <c:tickLblPos val="nextTo"/>
        <c:txPr>
          <a:bodyPr rot="5400000" vert="horz"/>
          <a:lstStyle/>
          <a:p>
            <a:pPr>
              <a:defRPr/>
            </a:pPr>
            <a:endParaRPr lang="en-US"/>
          </a:p>
        </c:txPr>
        <c:crossAx val="117204864"/>
        <c:crosses val="autoZero"/>
        <c:auto val="1"/>
        <c:lblAlgn val="ctr"/>
        <c:lblOffset val="100"/>
      </c:catAx>
      <c:valAx>
        <c:axId val="11720486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% </a:t>
                </a:r>
              </a:p>
            </c:rich>
          </c:tx>
          <c:layout>
            <c:manualLayout>
              <c:xMode val="edge"/>
              <c:yMode val="edge"/>
              <c:x val="2.6715239829994006E-2"/>
              <c:y val="0.39804206765821037"/>
            </c:manualLayout>
          </c:layout>
        </c:title>
        <c:numFmt formatCode="General" sourceLinked="1"/>
        <c:tickLblPos val="nextTo"/>
        <c:txPr>
          <a:bodyPr rot="5400000" vert="horz"/>
          <a:lstStyle/>
          <a:p>
            <a:pPr>
              <a:defRPr/>
            </a:pPr>
            <a:endParaRPr lang="en-US"/>
          </a:p>
        </c:txPr>
        <c:crossAx val="11720332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62B95-A967-478C-822A-10EFB281354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4D50E-376C-4344-AE1E-412DB971C4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0" name="AutoShape 2" descr="Abstract image for Digital Scholarshi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2" name="AutoShape 4" descr="Abstract image for Digital Scholarshi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dig-schol-thumbnail.width-4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725400" cy="7010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3105835"/>
            <a:ext cx="9525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Arial Narrow" pitchFamily="34" charset="0"/>
              </a:rPr>
              <a:t>  Measuring the Digital economy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53340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i="1" dirty="0" err="1" smtClean="0">
                <a:solidFill>
                  <a:schemeClr val="bg1"/>
                </a:solidFill>
              </a:rPr>
              <a:t>T.Rajeswari</a:t>
            </a:r>
            <a:endParaRPr lang="en-US" sz="2400" i="1" dirty="0" smtClean="0">
              <a:solidFill>
                <a:schemeClr val="bg1"/>
              </a:solidFill>
            </a:endParaRPr>
          </a:p>
          <a:p>
            <a:r>
              <a:rPr lang="en-US" sz="2400" i="1" dirty="0" smtClean="0">
                <a:solidFill>
                  <a:schemeClr val="bg1"/>
                </a:solidFill>
              </a:rPr>
              <a:t>Additional Secretary, MOSPI</a:t>
            </a:r>
            <a:endParaRPr lang="en-US" sz="24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 smtClean="0"/>
              <a:t>MANUFACTURING-</a:t>
            </a:r>
          </a:p>
          <a:p>
            <a:pPr lvl="1">
              <a:defRPr/>
            </a:pPr>
            <a:r>
              <a:rPr lang="en-US" sz="1600" dirty="0" smtClean="0"/>
              <a:t>PUBLIC </a:t>
            </a:r>
            <a:r>
              <a:rPr lang="en-US" sz="1600" dirty="0" smtClean="0"/>
              <a:t>SECTOR</a:t>
            </a:r>
            <a:endParaRPr lang="en-US" sz="1600" dirty="0" smtClean="0"/>
          </a:p>
          <a:p>
            <a:pPr lvl="1">
              <a:defRPr/>
            </a:pPr>
            <a:r>
              <a:rPr lang="en-US" sz="1600" dirty="0" smtClean="0"/>
              <a:t>PRIVATE CORPORATE </a:t>
            </a:r>
            <a:r>
              <a:rPr lang="en-US" sz="1600" dirty="0" smtClean="0"/>
              <a:t>SECTOR</a:t>
            </a:r>
            <a:endParaRPr lang="en-US" sz="1600" dirty="0" smtClean="0"/>
          </a:p>
          <a:p>
            <a:pPr lvl="1">
              <a:defRPr/>
            </a:pPr>
            <a:r>
              <a:rPr lang="en-US" sz="1600" dirty="0" smtClean="0"/>
              <a:t>HOUSEHOLD SECTOR </a:t>
            </a:r>
          </a:p>
          <a:p>
            <a:pPr lvl="3">
              <a:defRPr/>
            </a:pPr>
            <a:r>
              <a:rPr lang="en-US" sz="1600" dirty="0" smtClean="0"/>
              <a:t>BASE YEAR ESTIMATES</a:t>
            </a:r>
          </a:p>
          <a:p>
            <a:pPr lvl="5">
              <a:defRPr/>
            </a:pPr>
            <a:r>
              <a:rPr lang="en-US" dirty="0" smtClean="0"/>
              <a:t> LABOUR INPUT * VALUE ADDED ( NSS ENTERPRISE SURVEYS)</a:t>
            </a:r>
          </a:p>
          <a:p>
            <a:pPr lvl="5">
              <a:defRPr/>
            </a:pPr>
            <a:r>
              <a:rPr lang="en-US" dirty="0" smtClean="0"/>
              <a:t>Extrapolated using ASI/IIP growth</a:t>
            </a: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Methodology – Trade and Services 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PUBLIC SECTOR </a:t>
            </a:r>
          </a:p>
          <a:p>
            <a:r>
              <a:rPr lang="en-US" dirty="0" smtClean="0"/>
              <a:t>PRIVATE CORPORATE SECTOR</a:t>
            </a:r>
          </a:p>
          <a:p>
            <a:r>
              <a:rPr lang="en-US" dirty="0" smtClean="0"/>
              <a:t>HOUSEHOLD SECTOR</a:t>
            </a:r>
          </a:p>
          <a:p>
            <a:pPr lvl="2"/>
            <a:r>
              <a:rPr lang="en-US" dirty="0" smtClean="0"/>
              <a:t>BASE YEAR ESTIMATES</a:t>
            </a:r>
          </a:p>
          <a:p>
            <a:pPr lvl="4"/>
            <a:r>
              <a:rPr lang="en-US" dirty="0" smtClean="0"/>
              <a:t> LABOUR INPUT * VALUE ADDED ( NSS ENTERPRISE SURVEYS)</a:t>
            </a:r>
          </a:p>
          <a:p>
            <a:pPr lvl="4"/>
            <a:r>
              <a:rPr lang="en-US" dirty="0" smtClean="0"/>
              <a:t>Extrapolated using appropriate indicators </a:t>
            </a:r>
            <a:endParaRPr lang="en-IN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N" sz="3600" b="1" dirty="0" smtClean="0"/>
              <a:t>Digital Activity Value Added (Rs. </a:t>
            </a:r>
            <a:r>
              <a:rPr lang="en-IN" sz="3600" b="1" dirty="0" err="1" smtClean="0"/>
              <a:t>Crores</a:t>
            </a:r>
            <a:r>
              <a:rPr lang="en-IN" sz="3600" b="1" dirty="0" smtClean="0"/>
              <a:t>) and Share in Aggregate Value Added (%)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229600" cy="46786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8989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     Year</a:t>
                      </a:r>
                      <a:endParaRPr lang="en-US" sz="11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Current Prices ( In Rs. Crores)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Constant prices ( in Rs. Crores)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97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  GVA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(  ICT Sector)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% Share in Aggregate GVA</a:t>
                      </a:r>
                      <a:endParaRPr lang="en-US" sz="11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(%growth)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Aggregate GVA 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GVA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(  ICT Sector)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% growth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(ICT sector)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</a:tr>
              <a:tr h="38989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2011-12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385410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4.8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 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385410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 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</a:tr>
              <a:tr h="38989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2012-13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456752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5.0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5.4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428611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11.2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</a:tr>
              <a:tr h="38989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2013-14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568827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5.5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6.1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504737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17.8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</a:tr>
              <a:tr h="38989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2014-15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659072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5.7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7.2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574121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13.7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</a:tr>
              <a:tr h="38989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2015-16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789594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6.3</a:t>
                      </a:r>
                      <a:endParaRPr lang="en-US" sz="11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8.0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703297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22.5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</a:tr>
              <a:tr h="38989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2016-17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895235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6.4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8.0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781946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11.2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</a:tr>
              <a:tr h="38989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2017-18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932184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6.0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6.6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790991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1.2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</a:tr>
              <a:tr h="38989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2018-19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1052969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6.1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6.0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854270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8.0</a:t>
                      </a:r>
                      <a:endParaRPr lang="en-US" sz="11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</a:tr>
              <a:tr h="38989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2019-20</a:t>
                      </a:r>
                      <a:endParaRPr lang="en-US" sz="11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1128654</a:t>
                      </a:r>
                      <a:endParaRPr lang="en-US" sz="11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6.2</a:t>
                      </a:r>
                      <a:endParaRPr lang="en-US" sz="11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3.9</a:t>
                      </a:r>
                      <a:endParaRPr lang="en-US" sz="11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899371</a:t>
                      </a:r>
                      <a:endParaRPr lang="en-US" sz="11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5.3</a:t>
                      </a:r>
                      <a:endParaRPr lang="en-US" sz="11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en-IN" sz="3600" b="1" dirty="0" smtClean="0"/>
              <a:t>Digital Activity Value Added and Share in Aggregate Value Added, Current Prices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2895600"/>
          <a:ext cx="7315200" cy="3382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val Callout 7"/>
          <p:cNvSpPr/>
          <p:nvPr/>
        </p:nvSpPr>
        <p:spPr>
          <a:xfrm>
            <a:off x="4724400" y="1371600"/>
            <a:ext cx="3429000" cy="1752600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en-US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ICT sector value added in INAS during the last decade has remained at 5% - 6 %. 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en-I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share of digital sector in the economy could be much higher</a:t>
            </a:r>
            <a:endParaRPr lang="en-US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67839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Aggregate GVA growth VS ICT sector Growth</a:t>
            </a:r>
            <a:endParaRPr lang="en-US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3048000"/>
          <a:ext cx="8229600" cy="3078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Oval Callout 5"/>
          <p:cNvSpPr/>
          <p:nvPr/>
        </p:nvSpPr>
        <p:spPr>
          <a:xfrm>
            <a:off x="4800600" y="1447800"/>
            <a:ext cx="3657600" cy="1752600"/>
          </a:xfrm>
          <a:prstGeom prst="wedgeEllipse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volume terms, apart from the financial year 2017-18, growth in the digital activities significantly outpaced growth in total economy</a:t>
            </a:r>
            <a:endParaRPr lang="en-US" sz="1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20000"/>
          </a:bodyPr>
          <a:lstStyle/>
          <a:p>
            <a:r>
              <a:rPr lang="en-IN" dirty="0" smtClean="0"/>
              <a:t>Digital intermediaries like  </a:t>
            </a:r>
            <a:r>
              <a:rPr lang="en-IN" dirty="0" err="1" smtClean="0"/>
              <a:t>airbnb</a:t>
            </a:r>
            <a:r>
              <a:rPr lang="en-IN" dirty="0" smtClean="0"/>
              <a:t>, </a:t>
            </a:r>
            <a:r>
              <a:rPr lang="en-IN" dirty="0" err="1" smtClean="0"/>
              <a:t>uber</a:t>
            </a:r>
            <a:r>
              <a:rPr lang="en-IN" dirty="0" smtClean="0"/>
              <a:t> etc.,( registered as unlisted </a:t>
            </a:r>
            <a:r>
              <a:rPr lang="en-IN" dirty="0" err="1" smtClean="0"/>
              <a:t>corporates</a:t>
            </a:r>
            <a:r>
              <a:rPr lang="en-IN" dirty="0" smtClean="0"/>
              <a:t>) </a:t>
            </a:r>
          </a:p>
          <a:p>
            <a:pPr>
              <a:buNone/>
            </a:pPr>
            <a:endParaRPr lang="en-IN" dirty="0" smtClean="0"/>
          </a:p>
          <a:p>
            <a:r>
              <a:rPr lang="en-IN" dirty="0" smtClean="0"/>
              <a:t>Purchases/ transactions made on line by households/ </a:t>
            </a:r>
            <a:r>
              <a:rPr lang="en-IN" dirty="0" err="1" smtClean="0"/>
              <a:t>corporates</a:t>
            </a:r>
            <a:endParaRPr lang="en-IN" dirty="0" smtClean="0"/>
          </a:p>
          <a:p>
            <a:pPr>
              <a:buNone/>
            </a:pPr>
            <a:r>
              <a:rPr lang="en-IN" dirty="0" smtClean="0"/>
              <a:t> </a:t>
            </a:r>
          </a:p>
          <a:p>
            <a:r>
              <a:rPr lang="en-IN" dirty="0" smtClean="0"/>
              <a:t>some part of the value of the peer-to-peer rentals. </a:t>
            </a:r>
          </a:p>
          <a:p>
            <a:endParaRPr lang="en-IN" dirty="0" smtClean="0"/>
          </a:p>
          <a:p>
            <a:r>
              <a:rPr lang="en-IN" dirty="0" smtClean="0"/>
              <a:t>Tax data and </a:t>
            </a:r>
            <a:r>
              <a:rPr lang="en-IN" dirty="0" err="1" smtClean="0"/>
              <a:t>labor</a:t>
            </a:r>
            <a:r>
              <a:rPr lang="en-IN" dirty="0" smtClean="0"/>
              <a:t> force surveys are used in compilation of GVA-  sharing economy is included to some extent. </a:t>
            </a:r>
          </a:p>
          <a:p>
            <a:pPr>
              <a:buNone/>
            </a:pP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IN" dirty="0" smtClean="0"/>
              <a:t>Retail and wholesale services and margins from digitally ordered or platform enabled online transactions are also covered to the extent they are a part of corporate data base used in compilation of national accounts. </a:t>
            </a:r>
          </a:p>
          <a:p>
            <a:endParaRPr lang="en-IN" dirty="0" smtClean="0"/>
          </a:p>
          <a:p>
            <a:r>
              <a:rPr lang="en-IN" dirty="0" smtClean="0"/>
              <a:t>Data is not available to impute production  of free online content/media, or of free software. </a:t>
            </a:r>
          </a:p>
          <a:p>
            <a:pPr>
              <a:buNone/>
            </a:pPr>
            <a:endParaRPr lang="en-IN" dirty="0" smtClean="0"/>
          </a:p>
          <a:p>
            <a:r>
              <a:rPr lang="en-IN" dirty="0" smtClean="0"/>
              <a:t>Some open source software may be captured by methods used to compile GDP as software production estimates are based on input costs, including earnings of software coders. </a:t>
            </a:r>
          </a:p>
          <a:p>
            <a:pPr>
              <a:buNone/>
            </a:pPr>
            <a:endParaRPr lang="en-US" dirty="0" smtClean="0"/>
          </a:p>
          <a:p>
            <a:r>
              <a:rPr lang="en-IN" dirty="0" smtClean="0"/>
              <a:t>If information on digital transactions are required </a:t>
            </a:r>
            <a:r>
              <a:rPr lang="en-IN" dirty="0" err="1" smtClean="0"/>
              <a:t>seperately</a:t>
            </a:r>
            <a:r>
              <a:rPr lang="en-IN" dirty="0" smtClean="0"/>
              <a:t>, then additional questions may have to be introduced in the survey schedules relating to online transactions.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40000" lnSpcReduction="20000"/>
          </a:bodyPr>
          <a:lstStyle/>
          <a:p>
            <a:endParaRPr lang="en-IN" dirty="0" smtClean="0"/>
          </a:p>
          <a:p>
            <a:r>
              <a:rPr lang="en-US" sz="7000" dirty="0" smtClean="0"/>
              <a:t>Conceptual </a:t>
            </a:r>
            <a:r>
              <a:rPr lang="en-US" sz="7000" dirty="0" smtClean="0"/>
              <a:t>challenges associated with translating the new economic activities into statistical data.</a:t>
            </a:r>
          </a:p>
          <a:p>
            <a:pPr>
              <a:buNone/>
            </a:pPr>
            <a:endParaRPr lang="en-US" sz="7000" dirty="0" smtClean="0"/>
          </a:p>
          <a:p>
            <a:r>
              <a:rPr lang="en-IN" sz="7000" dirty="0" smtClean="0"/>
              <a:t>Lower-bound  insights into digital activities. </a:t>
            </a:r>
          </a:p>
          <a:p>
            <a:endParaRPr lang="en-IN" sz="7000" dirty="0" smtClean="0"/>
          </a:p>
          <a:p>
            <a:r>
              <a:rPr lang="en-US" sz="7000" dirty="0" smtClean="0"/>
              <a:t>Most of the gains from the digital economy are likely to result from the digitalization of all the sectors of an economy, and not only the digital sector. </a:t>
            </a:r>
            <a:endParaRPr lang="en-IN" sz="7000" dirty="0" smtClean="0"/>
          </a:p>
          <a:p>
            <a:endParaRPr lang="en-IN" sz="7000" dirty="0" smtClean="0"/>
          </a:p>
          <a:p>
            <a:endParaRPr lang="en-IN" sz="7000" dirty="0" smtClean="0"/>
          </a:p>
          <a:p>
            <a:r>
              <a:rPr lang="en-IN" sz="7000" dirty="0" smtClean="0"/>
              <a:t>Measurement </a:t>
            </a:r>
            <a:r>
              <a:rPr lang="en-IN" sz="7000" dirty="0" smtClean="0"/>
              <a:t>of the prices digital goods and services</a:t>
            </a:r>
          </a:p>
          <a:p>
            <a:endParaRPr lang="en-US" sz="7000" dirty="0" smtClean="0"/>
          </a:p>
          <a:p>
            <a:endParaRPr lang="en-US" sz="7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endParaRPr lang="en-US" dirty="0" smtClean="0"/>
          </a:p>
          <a:p>
            <a:pPr fontAlgn="base"/>
            <a:r>
              <a:rPr lang="en-US" sz="3600" dirty="0" smtClean="0"/>
              <a:t>Innovations in data sourcing and </a:t>
            </a:r>
            <a:r>
              <a:rPr lang="en-US" sz="3600" dirty="0" smtClean="0"/>
              <a:t>collection</a:t>
            </a:r>
          </a:p>
          <a:p>
            <a:pPr fontAlgn="base"/>
            <a:r>
              <a:rPr lang="en-IN" sz="3600" dirty="0" smtClean="0"/>
              <a:t>Development </a:t>
            </a:r>
            <a:r>
              <a:rPr lang="en-IN" sz="3600" dirty="0" smtClean="0"/>
              <a:t>of </a:t>
            </a:r>
            <a:r>
              <a:rPr lang="en-IN" sz="3600" dirty="0" smtClean="0"/>
              <a:t>indices </a:t>
            </a:r>
            <a:r>
              <a:rPr lang="en-IN" sz="3600" dirty="0" smtClean="0"/>
              <a:t>for digital </a:t>
            </a:r>
            <a:r>
              <a:rPr lang="en-IN" sz="3600" dirty="0" smtClean="0"/>
              <a:t>products</a:t>
            </a:r>
            <a:endParaRPr lang="en-IN" sz="3600" dirty="0" smtClean="0"/>
          </a:p>
          <a:p>
            <a:pPr fontAlgn="base"/>
            <a:r>
              <a:rPr lang="en-IN" sz="3600" dirty="0" smtClean="0"/>
              <a:t> </a:t>
            </a:r>
            <a:r>
              <a:rPr lang="en-US" sz="3600" dirty="0" smtClean="0"/>
              <a:t>Measurement of emerging </a:t>
            </a:r>
            <a:r>
              <a:rPr lang="en-US" sz="3600" dirty="0" err="1" smtClean="0"/>
              <a:t>digitalised</a:t>
            </a:r>
            <a:r>
              <a:rPr lang="en-US" sz="3600" dirty="0" smtClean="0"/>
              <a:t> </a:t>
            </a:r>
            <a:r>
              <a:rPr lang="en-US" sz="3600" dirty="0" smtClean="0"/>
              <a:t>services</a:t>
            </a:r>
            <a:endParaRPr lang="en-IN" sz="3600" dirty="0" smtClean="0"/>
          </a:p>
          <a:p>
            <a:pPr fontAlgn="base"/>
            <a:r>
              <a:rPr lang="en-IN" sz="3600" dirty="0" smtClean="0"/>
              <a:t> Measuring Free digital </a:t>
            </a:r>
            <a:r>
              <a:rPr lang="en-IN" sz="3600" dirty="0" smtClean="0"/>
              <a:t>contents</a:t>
            </a:r>
            <a:endParaRPr lang="en-IN" sz="3600" dirty="0" smtClean="0"/>
          </a:p>
          <a:p>
            <a:pPr lvl="1" fontAlgn="base">
              <a:buNone/>
            </a:pP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THANKS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0" y="1600200"/>
            <a:ext cx="31242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23554" name="Picture 2" descr="https://previews.123rf.com/images/rashadashurov/rashadashurov1911/rashadashurov191102255/133749255-digital-economy-infographic-10-option-line-concept-computing-technology-e-business-e-commerce-data-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52400"/>
            <a:ext cx="5029199" cy="490378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953000" y="0"/>
            <a:ext cx="4038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Fast-growing phenomenon that is changing our societies: digitalization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Internet penetration in India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4 per cent in 2007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54.29 per cent in 2019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CAGR of 24 %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Internet users in India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718.74 million as on Dec 2019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829 million by 2021.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Fastest growing e-commerce market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Online shoppers in India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120 million in 2018</a:t>
            </a:r>
          </a:p>
          <a:p>
            <a:pPr lvl="2"/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online grocery market 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sales of about Rs 22,500 </a:t>
            </a:r>
            <a:r>
              <a:rPr lang="en-US" dirty="0" err="1" smtClean="0"/>
              <a:t>crore</a:t>
            </a:r>
            <a:r>
              <a:rPr lang="en-US" dirty="0" smtClean="0"/>
              <a:t>  in 2020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76 per cent jump over the previous year.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0"/>
            <a:ext cx="4419600" cy="1417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DIGITAL ECONOMY</a:t>
            </a:r>
            <a:endParaRPr lang="en-US" dirty="0"/>
          </a:p>
        </p:txBody>
      </p:sp>
      <p:pic>
        <p:nvPicPr>
          <p:cNvPr id="4" name="Picture 2" descr="What is ICT? ICT contributions or benefits and components. — Steemit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95800" cy="6858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495800" y="1143000"/>
            <a:ext cx="449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0" y="1295400"/>
            <a:ext cx="457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Under-measurement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Dramatic growth in  Internet platforms and </a:t>
            </a:r>
            <a:r>
              <a:rPr lang="en-US" sz="2400" dirty="0" err="1" smtClean="0"/>
              <a:t>smartphones</a:t>
            </a: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Consumers access to many new services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Puzzle of low productivity growth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IN" dirty="0" smtClean="0"/>
              <a:t>Absence</a:t>
            </a:r>
          </a:p>
          <a:p>
            <a:pPr lvl="1"/>
            <a:r>
              <a:rPr lang="en-IN" sz="2300" dirty="0" smtClean="0"/>
              <a:t>internationally agreed definition of the digital economy</a:t>
            </a:r>
          </a:p>
          <a:p>
            <a:pPr lvl="1"/>
            <a:r>
              <a:rPr lang="en-IN" sz="2300" dirty="0" smtClean="0"/>
              <a:t> standardized methodologies to measure it </a:t>
            </a:r>
          </a:p>
          <a:p>
            <a:pPr lvl="1">
              <a:buNone/>
            </a:pPr>
            <a:endParaRPr lang="en-IN" dirty="0" smtClean="0"/>
          </a:p>
          <a:p>
            <a:r>
              <a:rPr lang="en-IN" dirty="0" err="1" smtClean="0"/>
              <a:t>Sparsity</a:t>
            </a:r>
            <a:r>
              <a:rPr lang="en-IN" dirty="0" smtClean="0"/>
              <a:t> of statistical data</a:t>
            </a:r>
          </a:p>
          <a:p>
            <a:endParaRPr lang="en-IN" dirty="0" smtClean="0"/>
          </a:p>
          <a:p>
            <a:r>
              <a:rPr lang="en-IN" dirty="0" smtClean="0"/>
              <a:t>Digitalization  has spread across all sectors of the economy</a:t>
            </a:r>
          </a:p>
          <a:p>
            <a:endParaRPr lang="en-IN" dirty="0" smtClean="0"/>
          </a:p>
          <a:p>
            <a:r>
              <a:rPr lang="en-IN" dirty="0" smtClean="0"/>
              <a:t>Indian National Accounts Statistics (INAS) captures many aspects of the digital economy in the National Accounts</a:t>
            </a:r>
          </a:p>
          <a:p>
            <a:pPr>
              <a:buNone/>
            </a:pPr>
            <a:endParaRPr lang="en-IN" dirty="0" smtClean="0"/>
          </a:p>
          <a:p>
            <a:r>
              <a:rPr lang="en-IN" dirty="0" smtClean="0"/>
              <a:t> Does not separately identify all digital activities</a:t>
            </a:r>
          </a:p>
          <a:p>
            <a:pPr>
              <a:buNone/>
            </a:pPr>
            <a:endParaRPr lang="en-IN" dirty="0" smtClean="0"/>
          </a:p>
          <a:p>
            <a:endParaRPr lang="en-US" dirty="0"/>
          </a:p>
        </p:txBody>
      </p:sp>
      <p:sp>
        <p:nvSpPr>
          <p:cNvPr id="5" name="Oval Callout 4"/>
          <p:cNvSpPr/>
          <p:nvPr/>
        </p:nvSpPr>
        <p:spPr>
          <a:xfrm>
            <a:off x="6858000" y="1752600"/>
            <a:ext cx="1828800" cy="838200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239000" y="19812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Challenges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Digital sector </a:t>
            </a:r>
          </a:p>
          <a:p>
            <a:pPr lvl="2"/>
            <a:r>
              <a:rPr lang="en-IN" dirty="0" smtClean="0"/>
              <a:t>Core activities of digitalization</a:t>
            </a:r>
          </a:p>
          <a:p>
            <a:pPr lvl="2"/>
            <a:r>
              <a:rPr lang="en-IN" dirty="0" smtClean="0"/>
              <a:t> ICT goods and services</a:t>
            </a:r>
          </a:p>
          <a:p>
            <a:pPr lvl="2"/>
            <a:r>
              <a:rPr lang="en-IN" dirty="0" smtClean="0"/>
              <a:t>online platforms etc </a:t>
            </a:r>
          </a:p>
          <a:p>
            <a:pPr lvl="2"/>
            <a:endParaRPr lang="en-IN" dirty="0" smtClean="0"/>
          </a:p>
          <a:p>
            <a:r>
              <a:rPr lang="en-IN" dirty="0" smtClean="0"/>
              <a:t>Digital sector and products definition as per ISIC  sectors has been adopted for  estimating the digital sector in INAS. </a:t>
            </a:r>
          </a:p>
          <a:p>
            <a:endParaRPr lang="en-IN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Latest version of the United Nations’ International Standard Industrial Classification (ISIC)</a:t>
            </a:r>
          </a:p>
          <a:p>
            <a:pPr lvl="2"/>
            <a:r>
              <a:rPr lang="en-US" dirty="0" smtClean="0"/>
              <a:t>Information and Communications Technology (ICT) sector</a:t>
            </a:r>
          </a:p>
          <a:p>
            <a:pPr lvl="2"/>
            <a:r>
              <a:rPr lang="en-US" dirty="0" smtClean="0"/>
              <a:t> Content and Media Sector.</a:t>
            </a:r>
          </a:p>
          <a:p>
            <a:r>
              <a:rPr lang="en-US" dirty="0" smtClean="0"/>
              <a:t>Central Product Classification (CPC) includes ICT products, and content and media products.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Sector - ISIC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ISIC </a:t>
            </a:r>
          </a:p>
          <a:p>
            <a:pPr lvl="1"/>
            <a:r>
              <a:rPr lang="en-US" dirty="0" smtClean="0"/>
              <a:t>ICT Sector</a:t>
            </a:r>
          </a:p>
          <a:p>
            <a:pPr lvl="4">
              <a:buFont typeface="Arial" pitchFamily="34" charset="0"/>
              <a:buChar char="•"/>
            </a:pPr>
            <a:r>
              <a:rPr lang="en-US" sz="2600" dirty="0" smtClean="0"/>
              <a:t>ICT manufacturing industries</a:t>
            </a:r>
          </a:p>
          <a:p>
            <a:pPr lvl="4">
              <a:buFont typeface="Arial" pitchFamily="34" charset="0"/>
              <a:buChar char="•"/>
            </a:pPr>
            <a:r>
              <a:rPr lang="en-US" sz="2600" dirty="0" smtClean="0"/>
              <a:t>ICT trade industries and ICT services industries</a:t>
            </a:r>
          </a:p>
          <a:p>
            <a:pPr lvl="6">
              <a:buNone/>
            </a:pPr>
            <a:endParaRPr lang="en-US" dirty="0" smtClean="0"/>
          </a:p>
          <a:p>
            <a:pPr lvl="1"/>
            <a:r>
              <a:rPr lang="en-IN" b="1" dirty="0" smtClean="0"/>
              <a:t> </a:t>
            </a:r>
            <a:r>
              <a:rPr lang="en-IN" dirty="0" smtClean="0"/>
              <a:t>Content and Media Sector</a:t>
            </a:r>
          </a:p>
          <a:p>
            <a:endParaRPr lang="en-IN" i="1" dirty="0" smtClean="0"/>
          </a:p>
          <a:p>
            <a:r>
              <a:rPr lang="en-US" dirty="0" smtClean="0"/>
              <a:t>Revisions to these classifications have not kept up with the recent growth of digital activities and products.  </a:t>
            </a:r>
          </a:p>
          <a:p>
            <a:pPr lvl="2"/>
            <a:r>
              <a:rPr lang="en-US" dirty="0" smtClean="0"/>
              <a:t>online platforms (e.g., Google, </a:t>
            </a:r>
            <a:r>
              <a:rPr lang="en-US" dirty="0" err="1" smtClean="0"/>
              <a:t>Facebook</a:t>
            </a:r>
            <a:r>
              <a:rPr lang="en-US" dirty="0" smtClean="0"/>
              <a:t>, </a:t>
            </a:r>
            <a:r>
              <a:rPr lang="en-US" dirty="0" err="1" smtClean="0"/>
              <a:t>Alibaba</a:t>
            </a:r>
            <a:r>
              <a:rPr lang="en-US" dirty="0" smtClean="0"/>
              <a:t>) and their products</a:t>
            </a:r>
          </a:p>
          <a:p>
            <a:pPr lvl="2"/>
            <a:r>
              <a:rPr lang="en-US" dirty="0" smtClean="0"/>
              <a:t>platform-enabled services (e.g., </a:t>
            </a:r>
            <a:r>
              <a:rPr lang="en-US" dirty="0" err="1" smtClean="0"/>
              <a:t>Airbnb</a:t>
            </a:r>
            <a:r>
              <a:rPr lang="en-US" dirty="0" smtClean="0"/>
              <a:t>) </a:t>
            </a:r>
          </a:p>
          <a:p>
            <a:pPr lvl="2"/>
            <a:r>
              <a:rPr lang="en-US" dirty="0" smtClean="0"/>
              <a:t>new forms of financial services (i.e., </a:t>
            </a:r>
            <a:r>
              <a:rPr lang="en-US" dirty="0" err="1" smtClean="0"/>
              <a:t>Fintech</a:t>
            </a:r>
            <a:r>
              <a:rPr lang="en-US" dirty="0" smtClean="0"/>
              <a:t>).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Growth measurement problems can be grouped into three categories: the conceptual boundaries of GDP, prices of new and improved digital products, and unrecorded digital sector output.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Coverage in INAS – ICT sector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990601"/>
          <a:ext cx="8839200" cy="57149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3000"/>
                <a:gridCol w="7696200"/>
              </a:tblGrid>
              <a:tr h="2989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261+264+268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Manufacture of electronic component, consumer electronics, magnetic and optical media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22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262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Manufacture of computer and peripheral equipment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22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263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Manufacture of communication equipments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22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265+266+267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Manufacture of optical and electronics products </a:t>
                      </a:r>
                      <a:r>
                        <a:rPr lang="en-IN" sz="1400" dirty="0" err="1"/>
                        <a:t>n.e.c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22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/>
                        <a:t>4651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/>
                        <a:t>Wholesale of computers and computer peripheral equipment and software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356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4652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/>
                        <a:t>Wholesale of radio, television and other consumer electronics including   CD/ DVD players and recorders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22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61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Telecommunications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0683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61101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Basic telephone services Activities of basic telecom services: telephone, telex and telegraph (includes activities of STD/ISD booths)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22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61103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Cable </a:t>
                      </a:r>
                      <a:r>
                        <a:rPr lang="en-IN" sz="1400" dirty="0" smtClean="0"/>
                        <a:t>television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22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61202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Wireless infrastructure services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22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61209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Cellular mobile phone service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22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61900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Internet service provider, Payment gateways, Portals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22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62013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Software services (including  Software Publishing)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22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63111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Database services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2222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63999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Information technology enabled service/BPO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0683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95299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/>
                        <a:t>Repair of other personal and household goods ( include  repairs of computers and peripheral equipment)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Coverage – Content and Media sector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3187" cy="46898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20588"/>
                <a:gridCol w="2689412"/>
                <a:gridCol w="1742440"/>
                <a:gridCol w="162560"/>
                <a:gridCol w="1745627"/>
                <a:gridCol w="162560"/>
              </a:tblGrid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58111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Publishing of books, brochures, leaflets and similar publications, including publishing encyclopedias (including on CD-ROM)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58112</a:t>
                      </a:r>
                      <a:endParaRPr lang="en-US" sz="14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Publishing of atlases, maps and charts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58131</a:t>
                      </a:r>
                      <a:endParaRPr lang="en-US" sz="14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Publishing of newspapers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58132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Publishing of journals and periodicals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59111</a:t>
                      </a:r>
                      <a:endParaRPr lang="en-US" sz="14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Animation , media content provider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59113</a:t>
                      </a:r>
                      <a:endParaRPr lang="en-US" sz="14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Production of television </a:t>
                      </a:r>
                      <a:r>
                        <a:rPr lang="en-US" sz="1400" dirty="0" err="1"/>
                        <a:t>programmes</a:t>
                      </a:r>
                      <a:r>
                        <a:rPr lang="en-US" sz="1400" dirty="0"/>
                        <a:t> or television commercials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59131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Motion picture distribution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59133</a:t>
                      </a:r>
                      <a:endParaRPr lang="en-US" sz="14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Distribution of television </a:t>
                      </a:r>
                      <a:r>
                        <a:rPr lang="en-US" sz="1400" dirty="0" err="1" smtClean="0"/>
                        <a:t>programme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59141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Motion picture or video tape projection in cinemas, in the open air or in other projection facilities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59142</a:t>
                      </a:r>
                      <a:endParaRPr lang="en-US" sz="14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Activities of cine-clubs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 dirty="0">
                        <a:latin typeface="Calibri"/>
                        <a:ea typeface="Times New Roman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latin typeface="Calibri"/>
                        <a:ea typeface="Times New Roman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60</a:t>
                      </a:r>
                      <a:endParaRPr lang="en-US" sz="14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Programming and Broadcasting Activities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/>
                        <a:t>6020</a:t>
                      </a:r>
                      <a:endParaRPr lang="en-US" sz="140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/>
                        <a:t>Television programming and broadcasting activities</a:t>
                      </a:r>
                      <a:endParaRPr lang="en-US" sz="14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969</Words>
  <Application>Microsoft Office PowerPoint</Application>
  <PresentationFormat>On-screen Show (4:3)</PresentationFormat>
  <Paragraphs>255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DIGITAL ECONOMY</vt:lpstr>
      <vt:lpstr>DIGITAL ECONOMY</vt:lpstr>
      <vt:lpstr>DIGITAL ECONOMY</vt:lpstr>
      <vt:lpstr>Classification</vt:lpstr>
      <vt:lpstr>Digital Sector - ISIC </vt:lpstr>
      <vt:lpstr>Coverage in INAS – ICT sector</vt:lpstr>
      <vt:lpstr>Coverage – Content and Media sector</vt:lpstr>
      <vt:lpstr>Methodology</vt:lpstr>
      <vt:lpstr>Methodology – Trade and Services sector</vt:lpstr>
      <vt:lpstr>Digital Activity Value Added (Rs. Crores) and Share in Aggregate Value Added (%) </vt:lpstr>
      <vt:lpstr>Digital Activity Value Added and Share in Aggregate Value Added, Current Prices</vt:lpstr>
      <vt:lpstr>Aggregate GVA growth VS ICT sector Growth</vt:lpstr>
      <vt:lpstr>Coverage</vt:lpstr>
      <vt:lpstr>Coverage</vt:lpstr>
      <vt:lpstr>CHALLENGES</vt:lpstr>
      <vt:lpstr>Way Forward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the Digital Economy</dc:title>
  <dc:creator>Administrator</dc:creator>
  <cp:lastModifiedBy>Additional Secretary</cp:lastModifiedBy>
  <cp:revision>73</cp:revision>
  <dcterms:created xsi:type="dcterms:W3CDTF">2020-08-20T07:46:16Z</dcterms:created>
  <dcterms:modified xsi:type="dcterms:W3CDTF">2020-09-27T01:07:04Z</dcterms:modified>
</cp:coreProperties>
</file>